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99"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300" r:id="rId41"/>
    <p:sldId id="292" r:id="rId42"/>
    <p:sldId id="293" r:id="rId43"/>
    <p:sldId id="294" r:id="rId44"/>
    <p:sldId id="295" r:id="rId45"/>
    <p:sldId id="296" r:id="rId46"/>
    <p:sldId id="297" r:id="rId47"/>
    <p:sldId id="298"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a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8a6b147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f0efe43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d7c3161a2?vop=1&amp;pid=06dc8501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endParaRPr lang="en-US" altLang="zh-CN" sz="1800" dirty="0"/>
          </a:p>
        </p:txBody>
      </p:sp>
      <p:sp>
        <p:nvSpPr>
          <p:cNvPr id="3" name="QB_6_AN.23_1#d7c3161a2.blank?vop=1&amp;pid=06dc85010&amp;color=0,0,0&amp;vpa=8&amp;bbb=1"/>
          <p:cNvSpPr/>
          <p:nvPr/>
        </p:nvSpPr>
        <p:spPr>
          <a:xfrm>
            <a:off x="6565360" y="1037082"/>
            <a:ext cx="9540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endParaRPr lang="en-US" altLang="zh-CN" dirty="0"/>
          </a:p>
        </p:txBody>
      </p:sp>
      <p:sp>
        <p:nvSpPr>
          <p:cNvPr id="4" name="QB_6_AS.24_1#d7c3161a2?vop=1&amp;pid=06dc85010&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句意为：这是他们第一次见面，理查德决心（给对方）留下深刻的印象。固定搭配be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意为“决心做某事”。故填to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07b4d59a9?vop=1&amp;pid=06dc8501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安徽马鞍山二中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1800" dirty="0"/>
          </a:p>
        </p:txBody>
      </p:sp>
      <p:sp>
        <p:nvSpPr>
          <p:cNvPr id="3" name="QB_6_AN.26_1#07b4d59a9.blank?vop=1&amp;pid=06dc85010&amp;color=0,0,0&amp;vpa=9&amp;bbb=1"/>
          <p:cNvSpPr/>
          <p:nvPr/>
        </p:nvSpPr>
        <p:spPr>
          <a:xfrm>
            <a:off x="7706836" y="1024382"/>
            <a:ext cx="2143760"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organised</a:t>
            </a:r>
            <a:endParaRPr lang="en-US" altLang="zh-CN" dirty="0"/>
          </a:p>
        </p:txBody>
      </p:sp>
      <p:sp>
        <p:nvSpPr>
          <p:cNvPr id="4" name="QB_6_AS.27_1#07b4d59a9?vop=1&amp;pid=06dc85010&amp;color=0,0,0&amp;bbb=1&amp;hb=1"/>
          <p:cNvSpPr/>
          <p:nvPr/>
        </p:nvSpPr>
        <p:spPr>
          <a:xfrm>
            <a:off x="832104" y="187896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句意为：到目前为止，我们学校已经成功组织了几项英语活动。根据时间状语Up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现在完成时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，且主语several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activities与organise之间为被动关系，应用被动语态，主语为复数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additive="base">
                                        <p:cTn id="2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bac78b620?pid=e319ce0c4&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28_1#6cb6c6c37?vop=1&amp;pid=bac78b620&amp;color=0,0,0&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endParaRPr lang="en-US" altLang="zh-CN" sz="1800" dirty="0"/>
          </a:p>
        </p:txBody>
      </p:sp>
      <p:sp>
        <p:nvSpPr>
          <p:cNvPr id="4" name="QB_6_AN.29_1#6cb6c6c37.blank?vop=1&amp;pid=bac78b620&amp;color=0,0,0&amp;vpa=10&amp;bbb=1"/>
          <p:cNvSpPr/>
          <p:nvPr/>
        </p:nvSpPr>
        <p:spPr>
          <a:xfrm>
            <a:off x="4406360" y="1380490"/>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5" name="QB_6_AS.30_1#6cb6c6c37?vop=1&amp;pid=bac78b620&amp;color=0,0,0&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句意为：伤病使她的职业生涯提早结束。bring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end为固定搭配，意为“结束</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的发音以元音音素开头，设空处应用an。故填an。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26bc09de4?vop=1&amp;pid=bac78b620&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endParaRPr lang="en-US" altLang="zh-CN" dirty="0"/>
          </a:p>
        </p:txBody>
      </p:sp>
      <p:sp>
        <p:nvSpPr>
          <p:cNvPr id="3" name="QB_6_AN.32_1#26bc09de4.blank?vop=1&amp;pid=bac78b620&amp;color=0,0,0&amp;vpa=11&amp;bbb=1"/>
          <p:cNvSpPr/>
          <p:nvPr/>
        </p:nvSpPr>
        <p:spPr>
          <a:xfrm>
            <a:off x="4177760" y="1048512"/>
            <a:ext cx="573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4" name="QB_6_AS.33_1#26bc09de4?vop=1&amp;pid=bac78b620&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句意为：一些省份已经提出了一系列新措施，以确保在线职业培训的质量。come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with为固定搭配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“提出”。故填with。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e699891d3?vop=1&amp;pid=bac78b62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黑龙江哈九中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endParaRPr lang="en-US" altLang="zh-CN" sz="1800" dirty="0"/>
          </a:p>
        </p:txBody>
      </p:sp>
      <p:sp>
        <p:nvSpPr>
          <p:cNvPr id="3" name="QB_6_AN.35_1#e699891d3.blank?vop=1&amp;pid=bac78b620&amp;color=0,0,0&amp;vpa=12&amp;bbb=1"/>
          <p:cNvSpPr/>
          <p:nvPr/>
        </p:nvSpPr>
        <p:spPr>
          <a:xfrm>
            <a:off x="9431750" y="1037082"/>
            <a:ext cx="573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4" name="QB_6_AS.36_1#e699891d3?vop=1&amp;pid=bac78b620&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句意为：从他的表情判断，我能看出他对结果很满意。be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”。故填with。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65f10116?pid=8a6b147b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37_1#d1981efb6?vop=1&amp;pid=765f10116&amp;color=0,0,0&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当我在书店看到朋友最喜欢的书时，我突然想到要给她打电话。（occur）</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a:t>
            </a:r>
            <a:endParaRPr lang="en-US" altLang="zh-CN" sz="1800" dirty="0"/>
          </a:p>
        </p:txBody>
      </p:sp>
      <p:sp>
        <p:nvSpPr>
          <p:cNvPr id="4" name="QB_5_AN.38_1#d1981efb6.blank?vop=1&amp;pid=765f10116&amp;color=0,0,0&amp;vpa=13&amp;bbb=1"/>
          <p:cNvSpPr/>
          <p:nvPr/>
        </p:nvSpPr>
        <p:spPr>
          <a:xfrm>
            <a:off x="824960" y="1790065"/>
            <a:ext cx="306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endParaRPr lang="en-US" altLang="zh-CN" dirty="0"/>
          </a:p>
        </p:txBody>
      </p:sp>
      <p:sp>
        <p:nvSpPr>
          <p:cNvPr id="5" name="QB_5_AN.39_1#d1981efb6.blank?vop=1&amp;pid=765f10116&amp;color=0,0,0&amp;vpa=14&amp;bbb=1"/>
          <p:cNvSpPr/>
          <p:nvPr/>
        </p:nvSpPr>
        <p:spPr>
          <a:xfrm>
            <a:off x="1294860" y="1790065"/>
            <a:ext cx="966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occurred</a:t>
            </a:r>
            <a:endParaRPr lang="en-US" altLang="zh-CN" dirty="0"/>
          </a:p>
        </p:txBody>
      </p:sp>
      <p:sp>
        <p:nvSpPr>
          <p:cNvPr id="6" name="QB_5_AN.40_1#d1981efb6.blank?vop=1&amp;pid=765f10116&amp;color=0,0,0&amp;vpa=15&amp;bbb=1"/>
          <p:cNvSpPr/>
          <p:nvPr/>
        </p:nvSpPr>
        <p:spPr>
          <a:xfrm>
            <a:off x="2412460" y="17900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7" name="QB_5_AN.41_1#d1981efb6.blank?vop=1&amp;pid=765f10116&amp;color=0,0,0&amp;vpa=16&amp;bbb=1"/>
          <p:cNvSpPr/>
          <p:nvPr/>
        </p:nvSpPr>
        <p:spPr>
          <a:xfrm>
            <a:off x="2869660" y="17900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2_1#f6d393cd1?vop=1&amp;pid=765f10116&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由于栖息地丧失，许多野生动物种类正以惊人的速度死亡。（alarm；rate）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5_AN.43_1#f6d393cd1.blank?vop=1&amp;pid=765f10116&amp;color=0,0,0&amp;vpa=17&amp;bbb=1"/>
          <p:cNvSpPr/>
          <p:nvPr/>
        </p:nvSpPr>
        <p:spPr>
          <a:xfrm>
            <a:off x="7316884" y="1447665"/>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endParaRPr lang="en-US" altLang="zh-CN" dirty="0"/>
          </a:p>
        </p:txBody>
      </p:sp>
      <p:sp>
        <p:nvSpPr>
          <p:cNvPr id="4" name="QB_5_AN.44_1#f6d393cd1.blank?vop=1&amp;pid=765f10116&amp;color=0,0,0&amp;vpa=18&amp;bbb=1"/>
          <p:cNvSpPr/>
          <p:nvPr/>
        </p:nvSpPr>
        <p:spPr>
          <a:xfrm>
            <a:off x="7812184" y="1447665"/>
            <a:ext cx="382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5" name="QB_5_AN.45_1#f6d393cd1.blank?vop=1&amp;pid=765f10116&amp;color=0,0,0&amp;vpa=19&amp;bbb=1"/>
          <p:cNvSpPr/>
          <p:nvPr/>
        </p:nvSpPr>
        <p:spPr>
          <a:xfrm>
            <a:off x="8370984" y="1434965"/>
            <a:ext cx="979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alarming</a:t>
            </a:r>
            <a:endParaRPr lang="en-US" altLang="zh-CN" dirty="0"/>
          </a:p>
        </p:txBody>
      </p:sp>
      <p:sp>
        <p:nvSpPr>
          <p:cNvPr id="6" name="QB_5_AN.46_1#f6d393cd1.blank?vop=1&amp;pid=765f10116&amp;color=0,0,0&amp;vpa=20&amp;bbb=1"/>
          <p:cNvSpPr/>
          <p:nvPr/>
        </p:nvSpPr>
        <p:spPr>
          <a:xfrm>
            <a:off x="9513984" y="1447665"/>
            <a:ext cx="509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1#cfb5ddb4c?vop=1&amp;pid=765f10116&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园艺成了他克服压力的方式。（work）</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ardening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endParaRPr lang="en-US" altLang="zh-CN" sz="1800" dirty="0"/>
          </a:p>
        </p:txBody>
      </p:sp>
      <p:sp>
        <p:nvSpPr>
          <p:cNvPr id="3" name="QB_5_AN.48_1#cfb5ddb4c.blank?vop=1&amp;pid=765f10116&amp;color=0,0,0&amp;vpa=21&amp;bbb=1"/>
          <p:cNvSpPr/>
          <p:nvPr/>
        </p:nvSpPr>
        <p:spPr>
          <a:xfrm>
            <a:off x="4304760" y="1434965"/>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working</a:t>
            </a:r>
            <a:endParaRPr lang="en-US" altLang="zh-CN" dirty="0"/>
          </a:p>
        </p:txBody>
      </p:sp>
      <p:sp>
        <p:nvSpPr>
          <p:cNvPr id="4" name="QB_5_AN.49_1#cfb5ddb4c.blank?vop=1&amp;pid=765f10116&amp;color=0,0,0&amp;vpa=22&amp;bbb=1"/>
          <p:cNvSpPr/>
          <p:nvPr/>
        </p:nvSpPr>
        <p:spPr>
          <a:xfrm>
            <a:off x="5358860" y="1434965"/>
            <a:ext cx="877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through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70c4bb121?vop=1&amp;pid=765f10116&amp;color=0,0,0&amp;bt=1&amp;bbb=1&amp;hb=1"/>
          <p:cNvSpPr/>
          <p:nvPr/>
        </p:nvSpPr>
        <p:spPr>
          <a:xfrm>
            <a:off x="832104" y="108000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负面的同辈影响可能阻碍青少年形成正确的道德观念。（prevent）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egative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五育并举|</a:t>
            </a:r>
            <a:endPar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德育</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51_1#70c4bb121.blank?vop=1&amp;pid=765f10116&amp;color=0,0,0&amp;vpa=23&amp;bbb=1"/>
          <p:cNvSpPr/>
          <p:nvPr/>
        </p:nvSpPr>
        <p:spPr>
          <a:xfrm>
            <a:off x="3758660" y="1455920"/>
            <a:ext cx="852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prevent</a:t>
            </a:r>
            <a:endParaRPr lang="en-US" altLang="zh-CN" dirty="0"/>
          </a:p>
        </p:txBody>
      </p:sp>
      <p:sp>
        <p:nvSpPr>
          <p:cNvPr id="4" name="QB_5_AN.52_1#70c4bb121.blank?vop=1&amp;pid=765f10116&amp;color=0,0,0&amp;vpa=24&amp;bbb=1"/>
          <p:cNvSpPr/>
          <p:nvPr/>
        </p:nvSpPr>
        <p:spPr>
          <a:xfrm>
            <a:off x="4761960" y="1455920"/>
            <a:ext cx="1030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teenagers</a:t>
            </a:r>
            <a:endParaRPr lang="en-US" altLang="zh-CN" dirty="0"/>
          </a:p>
        </p:txBody>
      </p:sp>
      <p:sp>
        <p:nvSpPr>
          <p:cNvPr id="5" name="QB_5_AN.53_1#70c4bb121.blank?vop=1&amp;pid=765f10116&amp;color=0,0,0&amp;vpa=25&amp;bbb=1"/>
          <p:cNvSpPr/>
          <p:nvPr/>
        </p:nvSpPr>
        <p:spPr>
          <a:xfrm>
            <a:off x="5943060" y="14686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endParaRPr lang="en-US" altLang="zh-CN" dirty="0"/>
          </a:p>
        </p:txBody>
      </p:sp>
      <p:sp>
        <p:nvSpPr>
          <p:cNvPr id="6" name="QB_5_AN.54_1#70c4bb121.blank?vop=1&amp;pid=765f10116&amp;color=0,0,0&amp;vpa=26&amp;bbb=1"/>
          <p:cNvSpPr/>
          <p:nvPr/>
        </p:nvSpPr>
        <p:spPr>
          <a:xfrm>
            <a:off x="6743160" y="1455920"/>
            <a:ext cx="1182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developing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0d978a1e6?vop=1&amp;pid=765f10116&amp;color=0,0,0&amp;bt=1&amp;bbb=1&amp;hb=1"/>
          <p:cNvSpPr/>
          <p:nvPr/>
        </p:nvSpPr>
        <p:spPr>
          <a:xfrm>
            <a:off x="832104" y="108000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虚拟现实技术似乎有很大潜力，但它目前的应用还相对有限。（seem）</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（科学技术）</a:t>
            </a:r>
            <a:endParaRPr lang="en-US" altLang="zh-CN" dirty="0"/>
          </a:p>
        </p:txBody>
      </p:sp>
      <p:sp>
        <p:nvSpPr>
          <p:cNvPr id="3" name="QB_5_AN.56_1#0d978a1e6.blank?vop=1&amp;pid=765f10116&amp;color=0,0,0&amp;vpa=27&amp;bbb=1"/>
          <p:cNvSpPr/>
          <p:nvPr/>
        </p:nvSpPr>
        <p:spPr>
          <a:xfrm>
            <a:off x="799560" y="1468620"/>
            <a:ext cx="700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There</a:t>
            </a:r>
            <a:endParaRPr lang="en-US" altLang="zh-CN" dirty="0"/>
          </a:p>
        </p:txBody>
      </p:sp>
      <p:sp>
        <p:nvSpPr>
          <p:cNvPr id="4" name="QB_5_AN.57_1#0d978a1e6.blank?vop=1&amp;pid=765f10116&amp;color=0,0,0&amp;vpa=28&amp;bbb=1"/>
          <p:cNvSpPr/>
          <p:nvPr/>
        </p:nvSpPr>
        <p:spPr>
          <a:xfrm>
            <a:off x="1650460" y="1468620"/>
            <a:ext cx="725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seems</a:t>
            </a:r>
            <a:endParaRPr lang="en-US" altLang="zh-CN" dirty="0"/>
          </a:p>
        </p:txBody>
      </p:sp>
      <p:sp>
        <p:nvSpPr>
          <p:cNvPr id="5" name="QB_5_AN.58_1#0d978a1e6.blank?vop=1&amp;pid=765f10116&amp;color=0,0,0&amp;vpa=29&amp;bbb=1"/>
          <p:cNvSpPr/>
          <p:nvPr/>
        </p:nvSpPr>
        <p:spPr>
          <a:xfrm>
            <a:off x="2526760" y="14686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6" name="QB_5_AN.59_1#0d978a1e6.blank?vop=1&amp;pid=765f10116&amp;color=0,0,0&amp;vpa=30&amp;bbb=1"/>
          <p:cNvSpPr/>
          <p:nvPr/>
        </p:nvSpPr>
        <p:spPr>
          <a:xfrm>
            <a:off x="3022060" y="1468620"/>
            <a:ext cx="382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cab8346b.fixed?pid=a042ba6c2&amp;color=165,74,15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Lesson</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fcab8346b.fixed?pid=a042ba6c2&amp;color=255,255,255&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Greening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Desert</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3f9c8c4a?pid=f0efe433e&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60_1#b807c88c3?vop=1&amp;pid=33f9c8c4a&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主题：垃圾清理环保行动 | 词数：约275 | 难度：适中 | 建议用时：12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四川成都</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 “It's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crazy.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0_1#b807c88c3?vop=1&amp;pid=33f9c8c4a&amp;color=0,0,0&amp;bbb=1&amp;hb=1"/>
          <p:cNvSpPr/>
          <p:nvPr/>
        </p:nvSpPr>
        <p:spPr>
          <a:xfrm>
            <a:off x="832104" y="1080000"/>
            <a:ext cx="10533888" cy="2870200"/>
          </a:xfrm>
          <a:prstGeom prst="rect">
            <a:avLst/>
          </a:prstGeom>
          <a:noFill/>
        </p:spPr>
        <p:txBody>
          <a:bodyPr wrap="none" lIns="0" tIns="0" rIns="0" bIns="0" rtlCol="0" anchor="t"/>
          <a:lstStyle/>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purpose—encouraging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5_EX.61_1#b807c88c3?vop=1&amp;pid=33f9c8c4a&amp;color=0,0,0&amp;bbb=1&amp;hb=1"/>
          <p:cNvSpPr/>
          <p:nvPr/>
        </p:nvSpPr>
        <p:spPr>
          <a:xfrm>
            <a:off x="832104" y="397129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文章主要讲述了作者受到一位穿着黄色马甲捡拾垃圾的女士的影响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参与捡拾垃圾的环保行动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并创建网站鼓励更多人参与到美化环境的志愿行动当中的故事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_1#dfe5c31dc.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a:t>
            </a:r>
            <a:endParaRPr lang="en-US" altLang="zh-CN" sz="1800" dirty="0"/>
          </a:p>
        </p:txBody>
      </p:sp>
      <p:sp>
        <p:nvSpPr>
          <p:cNvPr id="3" name="QC_6_AN.63_1#dfe5c31dc.bracket?vop=1&amp;pid=b807c88c3&amp;color=0,0,0&amp;vpa=3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64_1#dfe5c31dc?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句意为：然而，目睹她经常做同样的事情后，我开始理解她的行为。根据前文“It's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here”可知，她经常做同样的事情。frequently意为“经常地”；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eventually意</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rarely意为“很少”。故选A项。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 calcmode="lin" valueType="num">
                                      <p:cBhvr additive="base">
                                        <p:cTn id="3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5_1#a2e5399b5.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dislike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endParaRPr lang="en-US" altLang="zh-CN" sz="1800" dirty="0"/>
          </a:p>
        </p:txBody>
      </p:sp>
      <p:sp>
        <p:nvSpPr>
          <p:cNvPr id="3" name="QC_6_AN.66_1#a2e5399b5.bracket?vop=1&amp;pid=b807c88c3&amp;color=0,0,0&amp;vpa=32"/>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67_1#a2e5399b5?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Lady.”可知，作者分享了穿着马甲的女士的鼓舞人心的故事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，所以是作者开始理解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她的行为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。observe意为“观察”；understand意为“理解”。故选C项。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8_1#1239a07e7.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unfortunate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unafraid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unhurt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uncomfortable</a:t>
            </a:r>
            <a:endParaRPr lang="en-US" altLang="zh-CN" sz="1800" dirty="0"/>
          </a:p>
        </p:txBody>
      </p:sp>
      <p:sp>
        <p:nvSpPr>
          <p:cNvPr id="3" name="QC_6_AN.69_1#1239a07e7.bracket?vop=1&amp;pid=b807c88c3&amp;color=0,0,0&amp;vpa=33"/>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70_1#1239a07e7?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句意为：每次我看到垃圾到处都是时，我都觉得很不舒服。根据语境和常识可知，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作者看到到处都是垃圾，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应是觉得很不舒服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。unafraid意为“不怕的”；unhurt意为“没有受伤的”；uncomfortable意为“不舒服的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1_1#5fdaa7b1e.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endParaRPr lang="en-US" altLang="zh-CN" sz="1800" dirty="0"/>
          </a:p>
        </p:txBody>
      </p:sp>
      <p:sp>
        <p:nvSpPr>
          <p:cNvPr id="3" name="QC_6_AN.72_1#5fdaa7b1e.bracket?vop=1&amp;pid=b807c88c3&amp;color=0,0,0&amp;vpa=34"/>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73_1#5fdaa7b1e?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句意为：我想知道为什么似乎没有人关注，但我很快意识到清理垃圾不是别人的问题——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这也是我的责任。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根据前文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there可知，垃圾到处都是，没人打扫</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，所以作者想知道为什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么没有人关注这件事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。care意为“关注”；suffer意为“受苦”。故选A项。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4_1#59f7287e2.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endParaRPr lang="en-US" altLang="zh-CN" sz="1800" dirty="0"/>
          </a:p>
        </p:txBody>
      </p:sp>
      <p:sp>
        <p:nvSpPr>
          <p:cNvPr id="3" name="QC_6_AN.75_1#59f7287e2.bracket?vop=1&amp;pid=b807c88c3&amp;color=0,0,0&amp;vpa=35"/>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76_1#59f7287e2?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school.”中的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，此处说明结果，即作者开始自愿捡拾垃圾，故设空处应说明原因，即作者意识到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，清理垃圾也是自己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的责任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。responsibility意为“责任”；opportunity意为“机会”；solution意为“解决办法”。故选B项。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7_1#2e374ebda.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upsetting</a:t>
            </a:r>
            <a:endParaRPr lang="en-US" altLang="zh-CN" sz="1800" dirty="0"/>
          </a:p>
        </p:txBody>
      </p:sp>
      <p:sp>
        <p:nvSpPr>
          <p:cNvPr id="3" name="QC_6_AN.78_1#2e374ebda.bracket?vop=1&amp;pid=b807c88c3&amp;color=0,0,0&amp;vpa=36"/>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79_1#2e374ebda?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句意为：虽然这可能听起来奇怪，但捡拾垃圾实际上对我相当有益！根据前文Strange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，此处为让步关系，表明虽然捡垃圾听起来很奇怪，但很有益。promising意为“有希望的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“有益的”；upsetting意为“令人不快的”。故选C项。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0_1#c18f5d9a6.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unfriendly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endParaRPr lang="en-US" altLang="zh-CN" sz="1800" dirty="0"/>
          </a:p>
        </p:txBody>
      </p:sp>
      <p:sp>
        <p:nvSpPr>
          <p:cNvPr id="3" name="QC_6_AN.81_1#c18f5d9a6.bracket?vop=1&amp;pid=b807c88c3&amp;color=0,0,0&amp;vpa=37"/>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82_1#c18f5d9a6?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句意为：在我第一次尝试使用我的时尚设备时，我收到了其他人的一些不友好的目光，但我忽略了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ignored可知，作者没有理会这些不友好的目光。cheerful意为“欢快的”；unfriendly意为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3_1#db53193da.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endParaRPr lang="en-US" altLang="zh-CN" sz="1800" dirty="0"/>
          </a:p>
        </p:txBody>
      </p:sp>
      <p:sp>
        <p:nvSpPr>
          <p:cNvPr id="3" name="QC_6_AN.84_1#db53193da.bracket?vop=1&amp;pid=b807c88c3&amp;color=0,0,0&amp;vpa=38"/>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85_1#db53193da?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句意为：然后我意识到我可以做更多的事情来唤起人们的环保意识。根据后文“I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campaign.”可知，作者创建网站，发起环保运动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，应是为了唤起人们的环保意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。awareness意为“意识”；curiosity意为“好奇”；pride意为“骄傲”。故选A项。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319ce0c4?pid=8a6b147b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0a873ad4b?pid=e319ce0c4&amp;color=0,160,175&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ebb053a6b?vop=1&amp;pid=0a873ad4b&amp;color=0,0,0&amp;bbb=1&amp;hb=1"/>
          <p:cNvSpPr/>
          <p:nvPr/>
        </p:nvSpPr>
        <p:spPr>
          <a:xfrm>
            <a:off x="832104" y="180340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yields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AN.2_1#ebb053a6b.blank?vop=1&amp;pid=0a873ad4b&amp;color=0,0,0&amp;vpa=1&amp;bbb=1"/>
          <p:cNvSpPr/>
          <p:nvPr/>
        </p:nvSpPr>
        <p:spPr>
          <a:xfrm>
            <a:off x="5104860" y="1760220"/>
            <a:ext cx="1220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agricultural</a:t>
            </a:r>
            <a:endParaRPr lang="en-US" altLang="zh-CN" dirty="0"/>
          </a:p>
        </p:txBody>
      </p:sp>
      <p:sp>
        <p:nvSpPr>
          <p:cNvPr id="6" name="QB_6_AS.3_1#ebb053a6b?vop=1&amp;pid=0a873ad4b&amp;color=0,0,0&amp;bbb=1&amp;hb=1"/>
          <p:cNvSpPr/>
          <p:nvPr/>
        </p:nvSpPr>
        <p:spPr>
          <a:xfrm>
            <a:off x="832104" y="26290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句意为：政府已在农业技术上投入巨资以提高作物产量。名词technology前需用形容词修饰，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，其形容词形式为agricultural，表示“农业的”。故填agricultural。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6_1#5da749229.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cancelled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expanded</a:t>
            </a:r>
            <a:endParaRPr lang="en-US" altLang="zh-CN" sz="1800" dirty="0"/>
          </a:p>
        </p:txBody>
      </p:sp>
      <p:sp>
        <p:nvSpPr>
          <p:cNvPr id="3" name="QC_6_AN.87_1#5da749229.bracket?vop=1&amp;pid=b807c88c3&amp;color=0,0,0&amp;vpa=39"/>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88_1#5da749229?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句意为：我创建了一个网站，在那里我发起了一场垃圾清理运动。根据后文“I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environment.”可知，作者发起了一项运动。cancel意为“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取消”；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意为“发起；创办”；expand意为“扩大”。故选B项。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9_1#dc7f05c16.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800" dirty="0"/>
          </a:p>
        </p:txBody>
      </p:sp>
      <p:sp>
        <p:nvSpPr>
          <p:cNvPr id="3" name="QC_6_AN.90_1#dc7f05c16.bracket?vop=1&amp;pid=b807c88c3&amp;color=0,0,0&amp;vpa=40"/>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91_1#dc7f05c16?vop=1&amp;pid=b807c88c3&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句意为：我描述了我的目的——鼓励人们参与美化我们的环境。根据前文“I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campaign.”可知，作者发起了一场垃圾清理运动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，目的应是鼓励人们参与美化环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of意为“摆脱”；get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in意为“参与”。故选D项。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2_1#64d07cbee.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endParaRPr lang="en-US" altLang="zh-CN" sz="1800" dirty="0"/>
          </a:p>
        </p:txBody>
      </p:sp>
      <p:sp>
        <p:nvSpPr>
          <p:cNvPr id="3" name="QC_6_AN.93_1#64d07cbee.bracket?vop=1&amp;pid=b807c88c3&amp;color=0,0,0&amp;vpa=41"/>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94_1#64d07cbee?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句意为：我发布了我们周围垃圾遍地的环境的照片，并分享了穿着马甲的女士的鼓舞人心的故事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website可知，作者是在网上发起运动，所以应是在网上发布照片。select意为“挑选”；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“发布”。故选D项。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5_1#1f4521669.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endParaRPr lang="en-US" altLang="zh-CN" sz="1800" dirty="0"/>
          </a:p>
        </p:txBody>
      </p:sp>
      <p:sp>
        <p:nvSpPr>
          <p:cNvPr id="3" name="QC_6_AN.96_1#1f4521669.bracket?vop=1&amp;pid=b807c88c3&amp;color=0,0,0&amp;vpa=42"/>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97_1#1f4521669?vop=1&amp;pid=b807c88c3&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句意为：令人惊讶的是，我的网站变得大受欢迎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，并且可以看到一些穿着黄色马甲的志愿者在公园和街道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上捡拾垃圾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。根据后文some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可知，一些志愿者参与到作者发起的垃圾清理运动中，所以作者的网站应是变得大受欢迎。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很受欢迎的人或事物”；challenge意为“挑战”；failure意为“失败的人或事物”。故选A项。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8_1#33cd8542d.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1800" dirty="0"/>
          </a:p>
        </p:txBody>
      </p:sp>
      <p:sp>
        <p:nvSpPr>
          <p:cNvPr id="3" name="QC_6_AN.99_1#33cd8542d.bracket?vop=1&amp;pid=b807c88c3&amp;color=0,0,0&amp;vpa=43"/>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00_1#33cd8542d?vop=1&amp;pid=b807c88c3&amp;color=0,0,0&amp;bbb=1&amp;hb=1"/>
          <p:cNvSpPr/>
          <p:nvPr/>
        </p:nvSpPr>
        <p:spPr>
          <a:xfrm>
            <a:off x="832104" y="1490980"/>
            <a:ext cx="10533888" cy="45421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句意为：多亏了穿着马甲的女士，她在我心中播下了责任的种子，越来越多的人致力于保护环境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她使越来越多的人开始保护环境，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所以应是多亏了她的影响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to意为“关于”；thanks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to意为“幸亏”；regardless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of意为“不管”；out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出于”。故选B项。</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表示“多亏，由于”的短语</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8" end="8"/>
                                            </p:txEl>
                                          </p:spTgt>
                                        </p:tgtEl>
                                        <p:attrNameLst>
                                          <p:attrName>style.visibility</p:attrName>
                                        </p:attrNameLst>
                                      </p:cBhvr>
                                      <p:to>
                                        <p:strVal val="visible"/>
                                      </p:to>
                                    </p:set>
                                    <p:anim calcmode="lin" valueType="num">
                                      <p:cBhvr additive="base">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8" end="8"/>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 calcmode="lin" valueType="num">
                                      <p:cBhvr additive="base">
                                        <p:cTn id="5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9" end="9"/>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additive="base">
                                        <p:cTn id="6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1_1#6d3a74dfd.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endParaRPr lang="en-US" altLang="zh-CN" sz="1800" dirty="0"/>
          </a:p>
        </p:txBody>
      </p:sp>
      <p:sp>
        <p:nvSpPr>
          <p:cNvPr id="3" name="QC_6_AN.102_1#6d3a74dfd.bracket?vop=1&amp;pid=b807c88c3&amp;color=0,0,0&amp;vpa=44"/>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03_1#6d3a74dfd?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句意见上一题解析。根据前文“Vest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rooted”和“So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school.”可知，穿着马甲的女士捡拾垃圾的行为让作者明白环保的重要性并行动起来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播下了责任的种子</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。seed意为“种子”；sign意为“标志”。故选C项。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4_1#d5386349f.choices?vop=1&amp;pid=b807c88c3&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95345" algn="l"/>
                <a:tab pos="56857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committed</a:t>
            </a:r>
            <a:endParaRPr lang="en-US" altLang="zh-CN" sz="1800" dirty="0"/>
          </a:p>
        </p:txBody>
      </p:sp>
      <p:sp>
        <p:nvSpPr>
          <p:cNvPr id="3" name="QC_6_AN.105_1#d5386349f.bracket?vop=1&amp;pid=b807c88c3&amp;color=0,0,0&amp;vpa=45"/>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06_1#d5386349f?vop=1&amp;pid=b807c88c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句意见第13题解析。根据前文some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streets可知，越来越多的人致力于保护环境。appeal意为“呼吁”；commit意为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“全心全意投入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活动等）”。故选D项。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02d2d91b?pid=f0efe433e&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07_1#33344aa34?vop=1&amp;pid=402d2d91b&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主题：“不留痕迹”户外活动 | 词数：约258 | 难度：适中 | 建议用时：8</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广东佛山顺德区一中西南学校</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月考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ct val="150000"/>
              </a:lnSpc>
            </a:pPr>
            <a:endParaRPr lang="en-US" altLang="zh-CN" dirty="0"/>
          </a:p>
        </p:txBody>
      </p:sp>
      <p:sp>
        <p:nvSpPr>
          <p:cNvPr id="4" name="QM_5_AN.108_1#33344aa34.blank?vop=1&amp;pid=402d2d91b&amp;color=0,0,0&amp;vpa=46"/>
          <p:cNvSpPr/>
          <p:nvPr/>
        </p:nvSpPr>
        <p:spPr>
          <a:xfrm>
            <a:off x="2621280" y="2653665"/>
            <a:ext cx="836930" cy="61976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5" name="QM_5_AN.109_1#33344aa34.blank?vop=1&amp;pid=402d2d91b&amp;color=0,0,0&amp;vpa=47"/>
          <p:cNvSpPr/>
          <p:nvPr/>
        </p:nvSpPr>
        <p:spPr>
          <a:xfrm>
            <a:off x="4203160" y="390652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6" name="QM_5_AN.110_1#33344aa34.blank?vop=1&amp;pid=402d2d91b&amp;color=0,0,0&amp;vpa=48"/>
          <p:cNvSpPr/>
          <p:nvPr/>
        </p:nvSpPr>
        <p:spPr>
          <a:xfrm>
            <a:off x="10953210" y="5582920"/>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 calcmode="lin" valueType="num">
                                      <p:cBhvr additive="base">
                                        <p:cTn id="2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6">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07_1#33344aa34?vop=1&amp;pid=402d2d91b&amp;color=0,0,0&amp;bbb=1&amp;hb=1"/>
          <p:cNvSpPr/>
          <p:nvPr/>
        </p:nvSpPr>
        <p:spPr>
          <a:xfrm>
            <a:off x="832104" y="1080000"/>
            <a:ext cx="10533888" cy="28702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garbage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wilderness.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leftover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AN.111_1#33344aa34.blank?vop=1&amp;pid=402d2d91b&amp;color=0,0,0&amp;vpa=49"/>
          <p:cNvSpPr/>
          <p:nvPr/>
        </p:nvSpPr>
        <p:spPr>
          <a:xfrm>
            <a:off x="9200610" y="10495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M_5_AN.112_1#33344aa34.blank?vop=1&amp;pid=402d2d91b&amp;color=0,0,0&amp;vpa=50"/>
          <p:cNvSpPr/>
          <p:nvPr/>
        </p:nvSpPr>
        <p:spPr>
          <a:xfrm>
            <a:off x="1593310" y="23068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3_1#33344aa34?vop=1&amp;pid=402d2d91b&amp;color=0,0,0&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Deal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Thoughtful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Thousands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14_1#33344aa34?vop=1&amp;pid=402d2d91b&amp;color=0,0,0&amp;bbb=1&amp;hb=1"/>
          <p:cNvSpPr/>
          <p:nvPr/>
        </p:nvSpPr>
        <p:spPr>
          <a:xfrm>
            <a:off x="832104" y="39636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主要阐述了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不留痕迹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的户外活动理念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并提出了相</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关建议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47ca56bd8?vop=1&amp;pid=0a873ad4b&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江西省上饶中学</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适应演练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committee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3" name="QB_6_AN.5_1#47ca56bd8.blank?vop=1&amp;pid=0a873ad4b&amp;color=0,0,0&amp;vpa=2&amp;bbb=1"/>
          <p:cNvSpPr/>
          <p:nvPr/>
        </p:nvSpPr>
        <p:spPr>
          <a:xfrm>
            <a:off x="5770975" y="1078992"/>
            <a:ext cx="954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proposal</a:t>
            </a:r>
            <a:endParaRPr lang="en-US" altLang="zh-CN" dirty="0"/>
          </a:p>
        </p:txBody>
      </p:sp>
      <p:sp>
        <p:nvSpPr>
          <p:cNvPr id="4" name="QB_6_AS.6_1#47ca56bd8?vop=1&amp;pid=0a873ad4b&amp;color=0,0,0&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句意为：学生们发起回收项目的提议被学校委员会批准了。所有格students'后需接名词，且根据谓语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可知，应用名词单数形式。故填proposal。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5_1#ce7f2aba7?vop=1&amp;pid=33344aa3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16_1#ce7f2aba7.blank?vop=1&amp;pid=33344aa34&amp;color=0,0,0&amp;vpa=5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17_1#ce7f2aba7?vop=1&amp;pid=33344aa34&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significance.”和下文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responsibility可以推断出，户外活动的行为与每个人息息相关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，设空处应与上文形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成转折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，表示虽然一个露营地影响不大，但多个露营地的影响却是巨大的。G项（然而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，成千上万这样的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案例影响了所有人的户外体验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8_1#09e19484a?vop=1&amp;pid=33344aa3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19_1#09e19484a.blank?vop=1&amp;pid=33344aa34&amp;color=0,0,0&amp;vpa=52"/>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20_1#09e19484a?vop=1&amp;pid=33344aa34&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，本段举例说明了计划不周会导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致环境问题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。F项（不好的规划可能会对环境造成意想不到的破坏）符合语境。故选F项。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1_1#5d68ee87c?vop=1&amp;pid=33344aa3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2_1#5d68ee87c.blank?vop=1&amp;pid=33344aa34&amp;color=0,0,0&amp;vpa=53"/>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23_1#5d68ee87c?vop=1&amp;pid=33344aa34&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locations.”可知，户外活动时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，你应该尊重并保</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护自然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。E项（让大自然保持原样，从远处拍照或欣赏）符合语境，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建议人们以非破坏性的方式欣赏自然。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4_1#3b7f1c9bd?vop=1&amp;pid=33344aa3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5_1#3b7f1c9bd.blank?vop=1&amp;pid=33344aa34&amp;color=0,0,0&amp;vpa=54"/>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6_AS.126_1#3b7f1c9bd?vop=1&amp;pid=33344aa34&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，此处表示他们知道如何在不打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扰野生动物的情况下观察它们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。D项（考虑周到的露营者通常非常了解什么该做，什么不该做）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下文中的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They指代D项中的Thoughtful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campers。故选D项。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7_1#57e80dd03?vop=1&amp;pid=33344aa3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8_1#57e80dd03.blank?vop=1&amp;pid=33344aa34&amp;color=0,0,0&amp;vpa=55"/>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29_1#57e80dd03?vop=1&amp;pid=33344aa34&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根据文章结构可知，空处为段落主旨句。根据下文“Pack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，本段主要讨论的是户外活动时如</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何处理垃圾的问题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。A项（妥善处理垃圾）符合语境，下文中的rubbish与A项中的waste为同义词复现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fa182287c?pid=402d2d91b&amp;color=0,0,0&amp;bt=1&amp;bbb=1&amp;hb=1"/>
          <p:cNvSpPr/>
          <p:nvPr/>
        </p:nvSpPr>
        <p:spPr>
          <a:xfrm>
            <a:off x="832104" y="1080000"/>
            <a:ext cx="10533888" cy="20275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endParaRPr lang="en-US" altLang="zh-CN" sz="1800" dirty="0"/>
          </a:p>
          <a:p>
            <a:pPr>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我了解到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人们会忘记你说过的话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忘记你做过的事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但他们永远不会忘记你带给他们的感受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玛雅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安杰卢</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a52ac3144?vop=1&amp;pid=0a873ad4b&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1800" dirty="0"/>
          </a:p>
        </p:txBody>
      </p:sp>
      <p:sp>
        <p:nvSpPr>
          <p:cNvPr id="3" name="QB_6_AN.8_1#a52ac3144.blank?vop=1&amp;pid=0a873ad4b&amp;color=0,0,0&amp;vpa=3&amp;bbb=1"/>
          <p:cNvSpPr/>
          <p:nvPr/>
        </p:nvSpPr>
        <p:spPr>
          <a:xfrm>
            <a:off x="1510760" y="1037082"/>
            <a:ext cx="903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survival</a:t>
            </a:r>
            <a:endParaRPr lang="en-US" altLang="zh-CN" dirty="0"/>
          </a:p>
        </p:txBody>
      </p:sp>
      <p:sp>
        <p:nvSpPr>
          <p:cNvPr id="4" name="QB_6_AS.9_1#a52ac3144?vop=1&amp;pid=0a873ad4b&amp;color=0,0,0&amp;bbb=1&amp;hb=1"/>
          <p:cNvSpPr/>
          <p:nvPr/>
        </p:nvSpPr>
        <p:spPr>
          <a:xfrm>
            <a:off x="832104" y="1490980"/>
            <a:ext cx="10533888" cy="37039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句意为：小企业的生存取决于它们适应市场变化的能力。根据空前的The和空后的of可知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，且结合语境可知，此处表示“生存”，故填survival。</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后缀-al可用于构成名词或形容词</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构成名词时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过程或状态</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pproval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批准</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rrival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到达</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构成形容词时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有关的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istorical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历史的</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传统的</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8" end="8"/>
                                            </p:txEl>
                                          </p:spTgt>
                                        </p:tgtEl>
                                        <p:attrNameLst>
                                          <p:attrName>style.visibility</p:attrName>
                                        </p:attrNameLst>
                                      </p:cBhvr>
                                      <p:to>
                                        <p:strVal val="visible"/>
                                      </p:to>
                                    </p:set>
                                    <p:anim calcmode="lin" valueType="num">
                                      <p:cBhvr additive="base">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5433da035?vop=1&amp;pid=0a873ad4b&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（传统文化）</a:t>
            </a:r>
            <a:endParaRPr lang="en-US" altLang="zh-CN" dirty="0"/>
          </a:p>
        </p:txBody>
      </p:sp>
      <p:sp>
        <p:nvSpPr>
          <p:cNvPr id="3" name="QB_6_AN.11_1#5433da035.blank?vop=1&amp;pid=0a873ad4b&amp;color=0,0,0&amp;vpa=4&amp;bbb=1"/>
          <p:cNvSpPr/>
          <p:nvPr/>
        </p:nvSpPr>
        <p:spPr>
          <a:xfrm>
            <a:off x="4761960" y="1035812"/>
            <a:ext cx="1055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profitable</a:t>
            </a:r>
            <a:endParaRPr lang="en-US" altLang="zh-CN" dirty="0"/>
          </a:p>
        </p:txBody>
      </p:sp>
      <p:sp>
        <p:nvSpPr>
          <p:cNvPr id="4" name="QB_6_AS.12_1#5433da035?vop=1&amp;pid=0a873ad4b&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句意为：文化旅游已被证明是一种在促进经济（发展）的同时并维护当地传统的盈利方式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。此处应用形容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词修饰名词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way，profit的形容词形式为profitable，意为“盈利的”。故填profitable。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56a8104bc?vop=1&amp;pid=0a873ad4b&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1800" dirty="0"/>
          </a:p>
        </p:txBody>
      </p:sp>
      <p:sp>
        <p:nvSpPr>
          <p:cNvPr id="3" name="QB_6_AN.14_1#56a8104bc.blank?vop=1&amp;pid=0a873ad4b&amp;color=0,0,0&amp;vpa=5&amp;bbb=1"/>
          <p:cNvSpPr/>
          <p:nvPr/>
        </p:nvSpPr>
        <p:spPr>
          <a:xfrm>
            <a:off x="1053560" y="1024382"/>
            <a:ext cx="1119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Ordinarily</a:t>
            </a:r>
            <a:endParaRPr lang="en-US" altLang="zh-CN" dirty="0"/>
          </a:p>
        </p:txBody>
      </p:sp>
      <p:sp>
        <p:nvSpPr>
          <p:cNvPr id="4" name="QB_6_AS.15_1#56a8104bc?vop=1&amp;pid=0a873ad4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句意为：通常她步行上学，但今天因为下雨她乘了公共汽车。设空处修饰第一个分句，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需用副词作状语，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且设空处位于句首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，单词首字母需大写。故填Ordinarily。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52e576444?vop=1&amp;pid=0a873ad4b&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endParaRPr lang="en-US" altLang="zh-CN" sz="1800" dirty="0"/>
          </a:p>
        </p:txBody>
      </p:sp>
      <p:sp>
        <p:nvSpPr>
          <p:cNvPr id="3" name="QB_6_AN.17_1#52e576444.blank?vop=1&amp;pid=0a873ad4b&amp;color=0,0,0&amp;vpa=6&amp;bbb=1"/>
          <p:cNvSpPr/>
          <p:nvPr/>
        </p:nvSpPr>
        <p:spPr>
          <a:xfrm>
            <a:off x="5073110" y="1037082"/>
            <a:ext cx="1436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determination</a:t>
            </a:r>
            <a:endParaRPr lang="en-US" altLang="zh-CN" dirty="0"/>
          </a:p>
        </p:txBody>
      </p:sp>
      <p:sp>
        <p:nvSpPr>
          <p:cNvPr id="4" name="QB_6_AS.18_1#52e576444?vop=1&amp;pid=0a873ad4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句意为：一个成功的人应该具有勇气、决心和智慧。设空处与courage、wisdom并列作have的宾语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，表示“决心”。故填determination。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6dc85010?pid=e319ce0c4&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9_1#e5514c7dd?vop=1&amp;pid=06dc85010&amp;color=0,0,0&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河南信阳高级中学</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1800" dirty="0"/>
          </a:p>
        </p:txBody>
      </p:sp>
      <p:sp>
        <p:nvSpPr>
          <p:cNvPr id="4" name="QB_6_AN.20_1#e5514c7dd.blank?vop=1&amp;pid=06dc85010&amp;color=0,0,0&amp;vpa=7&amp;bbb=1"/>
          <p:cNvSpPr/>
          <p:nvPr/>
        </p:nvSpPr>
        <p:spPr>
          <a:xfrm>
            <a:off x="7395940" y="1380490"/>
            <a:ext cx="15128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overcome</a:t>
            </a:r>
            <a:endParaRPr lang="en-US" altLang="zh-CN" dirty="0"/>
          </a:p>
        </p:txBody>
      </p:sp>
      <p:sp>
        <p:nvSpPr>
          <p:cNvPr id="5" name="QB_6_AS.21_1#e5514c7dd?vop=1&amp;pid=06dc85010&amp;color=0,0,0&amp;bbb=1&amp;hb=1"/>
          <p:cNvSpPr/>
          <p:nvPr/>
        </p:nvSpPr>
        <p:spPr>
          <a:xfrm>
            <a:off x="832104" y="228663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句意为：到她毕业时，她已经克服了学习中的所有困难。By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time引导时间状语从句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去时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，主句需用过去完成时，表示“过去的过去”发生的动作。故填had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11826</Words>
  <Application>WPS 演示</Application>
  <PresentationFormat>宽屏</PresentationFormat>
  <Paragraphs>414</Paragraphs>
  <Slides>45</Slides>
  <Notes>43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需修改</cp:lastModifiedBy>
  <cp:revision>3</cp:revision>
  <dcterms:created xsi:type="dcterms:W3CDTF">2025-11-03T10:08:00Z</dcterms:created>
  <dcterms:modified xsi:type="dcterms:W3CDTF">2025-11-06T07:53:44Z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D25576B37B56423BA43FDA055E9EDF96_12</vt:lpwstr>
  </property>
  <property fmtid="{D5CDD505-2E9C-101B-9397-08002B2CF9AE}" pid="3" name="KSOProductBuildVer">
    <vt:lpwstr>2052-12.1.0.22529</vt:lpwstr>
  </property>
</Properties>
</file>